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4" autoAdjust="0"/>
  </p:normalViewPr>
  <p:slideViewPr>
    <p:cSldViewPr>
      <p:cViewPr>
        <p:scale>
          <a:sx n="107" d="100"/>
          <a:sy n="107" d="100"/>
        </p:scale>
        <p:origin x="-17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4229-BEC7-4551-8EAA-B4EF47289F8B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E2691-0CCC-4F0E-92D2-145FE44CAA5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10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800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2691-0CCC-4F0E-92D2-145FE44CAA5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85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2691-0CCC-4F0E-92D2-145FE44CAA5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88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09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73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4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96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90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7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22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82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55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13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7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33BE-A55D-4B98-AB28-08E5963842A6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FAC09-CBE5-4AC1-B72C-0983D2090C4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12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MISURE DI ACCESSO AL CREDITO PER LE IMPRESE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Decreto Legge</a:t>
            </a:r>
          </a:p>
          <a:p>
            <a:endParaRPr lang="it-IT" dirty="0"/>
          </a:p>
          <a:p>
            <a:r>
              <a:rPr lang="it-IT" dirty="0" smtClean="0"/>
              <a:t> 8 aprile 2020 n.23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62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4362" y="1"/>
            <a:ext cx="8232093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u="sng" dirty="0" smtClean="0"/>
              <a:t>Va </a:t>
            </a:r>
            <a:r>
              <a:rPr lang="it-IT" sz="1600" u="sng" dirty="0"/>
              <a:t>premesso che ogni impresa dovrà sentire la sua Ban</a:t>
            </a:r>
            <a:r>
              <a:rPr lang="it-IT" sz="1600" dirty="0"/>
              <a:t>ca; ad oggi i vari Istituti di Credito devono ancora deliberare internamente  le loro iniziative alla luce del succitato </a:t>
            </a:r>
            <a:r>
              <a:rPr lang="it-IT" sz="1600" dirty="0" smtClean="0"/>
              <a:t>Decreto.</a:t>
            </a:r>
          </a:p>
          <a:p>
            <a:r>
              <a:rPr lang="it-IT" sz="1600" dirty="0" smtClean="0"/>
              <a:t>Lo </a:t>
            </a:r>
            <a:r>
              <a:rPr lang="it-IT" sz="1600" dirty="0"/>
              <a:t>stesso prevede che il «Fondo Centrale di garanzia PMI» intervenga garantendo le Banche , per l’80%  ( elevabile al 90% previa autorizzazione della competente Commissione Europea ), gratuitamente, per </a:t>
            </a:r>
            <a:r>
              <a:rPr lang="it-IT" sz="1600" dirty="0" smtClean="0"/>
              <a:t>:</a:t>
            </a:r>
          </a:p>
          <a:p>
            <a:endParaRPr lang="it-IT" sz="1600" dirty="0" smtClean="0"/>
          </a:p>
          <a:p>
            <a:pPr marL="171450" indent="-171450">
              <a:buFontTx/>
              <a:buChar char="-"/>
            </a:pPr>
            <a:r>
              <a:rPr lang="it-IT" sz="1600" u="sng" dirty="0" smtClean="0"/>
              <a:t>rinegoziazione </a:t>
            </a:r>
            <a:r>
              <a:rPr lang="it-IT" sz="1600" u="sng" dirty="0"/>
              <a:t>del debito </a:t>
            </a:r>
            <a:r>
              <a:rPr lang="it-IT" sz="1600" dirty="0"/>
              <a:t>del soggetto beneficiario , purché il nuovo finanziamento    preveda l’erogazione di un credito per almeno il 10% in più del debito residuo in essere</a:t>
            </a:r>
            <a:r>
              <a:rPr lang="it-IT" sz="1600" dirty="0" smtClean="0"/>
              <a:t>;</a:t>
            </a:r>
          </a:p>
          <a:p>
            <a:pPr marL="171450" indent="-171450">
              <a:buFontTx/>
              <a:buChar char="-"/>
            </a:pPr>
            <a:endParaRPr lang="it-IT" sz="1600" dirty="0"/>
          </a:p>
          <a:p>
            <a:pPr marL="171450" indent="-171450">
              <a:buFontTx/>
              <a:buChar char="-"/>
            </a:pPr>
            <a:r>
              <a:rPr lang="it-IT" sz="1600" u="sng" dirty="0" smtClean="0"/>
              <a:t>nuovi </a:t>
            </a:r>
            <a:r>
              <a:rPr lang="it-IT" sz="1600" u="sng" dirty="0"/>
              <a:t>finanziamenti </a:t>
            </a:r>
            <a:r>
              <a:rPr lang="it-IT" sz="1600" dirty="0"/>
              <a:t>, garanzia 80%  come sopra, durata fino a 72 mesi dei quali i primi 24 di preammortamento ; l’importo massimo è del 25% del fatturato totale del beneficiario nel 2019 o , se maggiore, del doppio del  costo della spesa salariale sostenuta nel 2019</a:t>
            </a:r>
            <a:r>
              <a:rPr lang="it-IT" sz="1600" dirty="0" smtClean="0"/>
              <a:t>;</a:t>
            </a:r>
          </a:p>
          <a:p>
            <a:pPr marL="171450" indent="-171450">
              <a:buFontTx/>
              <a:buChar char="-"/>
            </a:pPr>
            <a:endParaRPr lang="it-IT" sz="1600" dirty="0"/>
          </a:p>
          <a:p>
            <a:pPr marL="171450" indent="-171450">
              <a:buFontTx/>
              <a:buChar char="-"/>
            </a:pPr>
            <a:r>
              <a:rPr lang="it-IT" sz="1600" dirty="0" smtClean="0"/>
              <a:t>la </a:t>
            </a:r>
            <a:r>
              <a:rPr lang="it-IT" sz="1600" dirty="0"/>
              <a:t>copertura sale al 100% per </a:t>
            </a:r>
            <a:r>
              <a:rPr lang="it-IT" sz="1600" u="sng" dirty="0"/>
              <a:t>un finanziamento di importo massimo di 25.000,00 </a:t>
            </a:r>
            <a:r>
              <a:rPr lang="it-IT" sz="1600" dirty="0"/>
              <a:t>€ , stessa durata di 72 mesi di cui 24 mesi di preammortamento; questo importo non può eccedere comunque il 25% dei ricavi del </a:t>
            </a:r>
            <a:r>
              <a:rPr lang="it-IT" sz="1600" dirty="0" smtClean="0"/>
              <a:t>2019; l’intervento </a:t>
            </a:r>
            <a:r>
              <a:rPr lang="it-IT" sz="1600" dirty="0"/>
              <a:t>è già operativo, c’è un modulo di richiesta da trasmettere alla Banca , l’istruttoria   è semplificata e la concessione e erogazione , stante le dichiarazioni sul fronte governativo , dovrebbe essere molto rapida; il tasso indicativamente intorno all’1,5 %  </a:t>
            </a:r>
            <a:r>
              <a:rPr lang="it-IT" sz="1600" dirty="0" smtClean="0"/>
              <a:t> </a:t>
            </a:r>
          </a:p>
          <a:p>
            <a:pPr marL="171450" indent="-171450">
              <a:buFontTx/>
              <a:buChar char="-"/>
            </a:pPr>
            <a:endParaRPr lang="it-IT" sz="1600" dirty="0" smtClean="0"/>
          </a:p>
          <a:p>
            <a:pPr marL="171450" indent="-171450">
              <a:buFontTx/>
              <a:buChar char="-"/>
            </a:pPr>
            <a:r>
              <a:rPr lang="it-IT" sz="1600" dirty="0" smtClean="0"/>
              <a:t> </a:t>
            </a:r>
            <a:r>
              <a:rPr lang="it-IT" sz="1600" u="sng" dirty="0" smtClean="0"/>
              <a:t>Restano  </a:t>
            </a:r>
            <a:r>
              <a:rPr lang="it-IT" sz="1600" u="sng" dirty="0"/>
              <a:t>in vigore ( ai sensi del Decreto 17 marzo 2020, n.18 </a:t>
            </a:r>
            <a:r>
              <a:rPr lang="it-IT" sz="1600" u="sng" dirty="0" smtClean="0"/>
              <a:t>) le seguenti misure:</a:t>
            </a:r>
          </a:p>
          <a:p>
            <a:pPr marL="171450" indent="-171450">
              <a:buFontTx/>
              <a:buChar char="-"/>
            </a:pPr>
            <a:endParaRPr lang="it-IT" sz="1600" u="sng" dirty="0" smtClean="0"/>
          </a:p>
          <a:p>
            <a:pPr marL="171450" indent="-171450">
              <a:buFontTx/>
              <a:buChar char="-"/>
            </a:pPr>
            <a:r>
              <a:rPr lang="it-IT" sz="1600" dirty="0" smtClean="0"/>
              <a:t>-le aperture di credito a revoca e i prestiti accordati a fronte di anticipo su crediti esistenti alla data del 29/02/2020 non possono essere revocati in tutto o in parte prima del 30/09/2020;</a:t>
            </a:r>
          </a:p>
          <a:p>
            <a:pPr marL="171450" indent="-171450">
              <a:buFontTx/>
              <a:buChar char="-"/>
            </a:pPr>
            <a:r>
              <a:rPr lang="it-IT" sz="1600" dirty="0" smtClean="0"/>
              <a:t>I prestiti non rateali con scadenza contrattuale prima del 30/09/2020sono prorogati sino a questa data;</a:t>
            </a:r>
          </a:p>
          <a:p>
            <a:pPr marL="171450" indent="-171450">
              <a:buFontTx/>
              <a:buChar char="-"/>
            </a:pPr>
            <a:r>
              <a:rPr lang="it-IT" sz="1600" dirty="0" smtClean="0"/>
              <a:t>il pagamento delle rate  dei prestiti rateali , mutui e altri finanziamenti e i canoni dei leasing in scadenza prima del 30/09/2020 è sospeso sino a questa data.  </a:t>
            </a:r>
            <a:endParaRPr lang="it-IT" sz="1600" dirty="0"/>
          </a:p>
          <a:p>
            <a:pPr marL="171450" indent="-171450">
              <a:buFontTx/>
              <a:buChar char="-"/>
            </a:pPr>
            <a:endParaRPr lang="it-IT" sz="1600" dirty="0"/>
          </a:p>
          <a:p>
            <a:pPr marL="171450" indent="-171450">
              <a:buFontTx/>
              <a:buChar char="-"/>
            </a:pPr>
            <a:r>
              <a:rPr lang="it-IT" sz="1600" dirty="0"/>
              <a:t> </a:t>
            </a:r>
          </a:p>
          <a:p>
            <a:r>
              <a:rPr lang="it-IT" sz="1600" dirty="0"/>
              <a:t> </a:t>
            </a:r>
            <a:endParaRPr lang="fr-FR" sz="1600" dirty="0"/>
          </a:p>
          <a:p>
            <a:pPr marL="171450" indent="-171450">
              <a:buFontTx/>
              <a:buChar char="-"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20472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349</Words>
  <Application>Microsoft Office PowerPoint</Application>
  <PresentationFormat>Presentazione su schermo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MISURE DI ACCESSO AL CREDITO PER LE IMPRESE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29</cp:revision>
  <cp:lastPrinted>2020-04-15T17:44:45Z</cp:lastPrinted>
  <dcterms:created xsi:type="dcterms:W3CDTF">2020-04-15T15:17:43Z</dcterms:created>
  <dcterms:modified xsi:type="dcterms:W3CDTF">2020-04-15T17:45:47Z</dcterms:modified>
</cp:coreProperties>
</file>